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88" r:id="rId4"/>
    <p:sldId id="257" r:id="rId5"/>
    <p:sldId id="258" r:id="rId6"/>
    <p:sldId id="279" r:id="rId7"/>
    <p:sldId id="280" r:id="rId8"/>
    <p:sldId id="281" r:id="rId9"/>
    <p:sldId id="282" r:id="rId10"/>
    <p:sldId id="278" r:id="rId11"/>
    <p:sldId id="260" r:id="rId12"/>
    <p:sldId id="283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4" r:id="rId25"/>
    <p:sldId id="277" r:id="rId26"/>
    <p:sldId id="273" r:id="rId27"/>
    <p:sldId id="272" r:id="rId28"/>
    <p:sldId id="276" r:id="rId29"/>
    <p:sldId id="275" r:id="rId30"/>
    <p:sldId id="284" r:id="rId31"/>
  </p:sldIdLst>
  <p:sldSz cx="9144000" cy="6858000" type="screen4x3"/>
  <p:notesSz cx="6805613" cy="99393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3399"/>
    <a:srgbClr val="1FA0D9"/>
    <a:srgbClr val="201945"/>
    <a:srgbClr val="96C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8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28CC6-1A03-418C-A404-C2B62B132780}" type="datetimeFigureOut">
              <a:rPr lang="fr-FR" smtClean="0"/>
              <a:t>23/03/2017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C2270-A691-429A-855F-36D763AC16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0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6259-013F-4CC9-91AE-28678061AEA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03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C2270-A691-429A-855F-36D763AC164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35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9" b="14861"/>
          <a:stretch/>
        </p:blipFill>
        <p:spPr>
          <a:xfrm>
            <a:off x="0" y="-1"/>
            <a:ext cx="9144000" cy="702909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077662" y="-72009"/>
            <a:ext cx="8246865" cy="2177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96336" y="-99276"/>
            <a:ext cx="1868496" cy="18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0" y="-99276"/>
            <a:ext cx="2304139" cy="230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479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AFF-CD8B-41D4-A3FE-61D3E5E864BD}" type="datetimeFigureOut">
              <a:rPr lang="fr-FR" smtClean="0"/>
              <a:t>23/03/2017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E5B1-BF1C-4AC8-A75E-C0FE0B9E7C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036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AFF-CD8B-41D4-A3FE-61D3E5E864BD}" type="datetimeFigureOut">
              <a:rPr lang="fr-FR" smtClean="0"/>
              <a:t>23/03/2017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E5B1-BF1C-4AC8-A75E-C0FE0B9E7C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33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4770" y="0"/>
            <a:ext cx="9168769" cy="6957392"/>
          </a:xfrm>
          <a:prstGeom prst="rect">
            <a:avLst/>
          </a:prstGeom>
          <a:solidFill>
            <a:srgbClr val="1F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158417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14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"/>
            <a:ext cx="939653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-252536" y="5589239"/>
            <a:ext cx="9579189" cy="12687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20194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421"/>
            <a:ext cx="1692579" cy="169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80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4770" y="0"/>
            <a:ext cx="9168769" cy="6957392"/>
          </a:xfrm>
          <a:prstGeom prst="rect">
            <a:avLst/>
          </a:prstGeom>
          <a:solidFill>
            <a:srgbClr val="96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à coins arrondis 9"/>
          <p:cNvSpPr/>
          <p:nvPr userDrawn="1"/>
        </p:nvSpPr>
        <p:spPr>
          <a:xfrm>
            <a:off x="971600" y="476672"/>
            <a:ext cx="7560840" cy="864096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158417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685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AFF-CD8B-41D4-A3FE-61D3E5E864BD}" type="datetimeFigureOut">
              <a:rPr lang="fr-FR" smtClean="0"/>
              <a:t>23/03/2017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E5B1-BF1C-4AC8-A75E-C0FE0B9E7C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774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AFF-CD8B-41D4-A3FE-61D3E5E864BD}" type="datetimeFigureOut">
              <a:rPr lang="fr-FR" smtClean="0"/>
              <a:t>23/03/2017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E5B1-BF1C-4AC8-A75E-C0FE0B9E7C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8783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AFF-CD8B-41D4-A3FE-61D3E5E864BD}" type="datetimeFigureOut">
              <a:rPr lang="fr-FR" smtClean="0"/>
              <a:t>23/03/2017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E5B1-BF1C-4AC8-A75E-C0FE0B9E7C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508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AFF-CD8B-41D4-A3FE-61D3E5E864BD}" type="datetimeFigureOut">
              <a:rPr lang="fr-FR" smtClean="0"/>
              <a:t>23/03/2017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E5B1-BF1C-4AC8-A75E-C0FE0B9E7C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573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AFF-CD8B-41D4-A3FE-61D3E5E864BD}" type="datetimeFigureOut">
              <a:rPr lang="fr-FR" smtClean="0"/>
              <a:t>23/03/2017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E5B1-BF1C-4AC8-A75E-C0FE0B9E7C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391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5AFF-CD8B-41D4-A3FE-61D3E5E864BD}" type="datetimeFigureOut">
              <a:rPr lang="fr-FR" smtClean="0"/>
              <a:t>23/03/2017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0E5B1-BF1C-4AC8-A75E-C0FE0B9E7C1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622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jpmaree.fr/wp-content/uploads/2012/09/Poster-Mr-Goodfish-&#233;t&#233;-2015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11760" y="908720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L’excellence</a:t>
            </a:r>
            <a:r>
              <a:rPr lang="fr-FR" sz="28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</a:t>
            </a:r>
            <a:r>
              <a:rPr lang="fr-FR" sz="28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filière </a:t>
            </a:r>
            <a:r>
              <a:rPr lang="fr-FR" sz="2800" b="1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PRODUITS DE LA MER</a:t>
            </a:r>
            <a:endParaRPr lang="fr-FR" sz="2800" b="1" dirty="0">
              <a:solidFill>
                <a:srgbClr val="2019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7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9"/>
          <a:stretch/>
        </p:blipFill>
        <p:spPr bwMode="auto">
          <a:xfrm>
            <a:off x="-12626" y="2187194"/>
            <a:ext cx="9156626" cy="4761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PECHE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04" y="1700808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 espèces différentes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débarquées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 jour</a:t>
            </a:r>
          </a:p>
        </p:txBody>
      </p:sp>
    </p:spTree>
    <p:extLst>
      <p:ext uri="{BB962C8B-B14F-4D97-AF65-F5344CB8AC3E}">
        <p14:creationId xmlns:p14="http://schemas.microsoft.com/office/powerpoint/2010/main" val="199175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5" y="1609955"/>
            <a:ext cx="78488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fr-FR" sz="32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mareyage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5577" y="220486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400" baseline="300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transformation du poisson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tranchage, filetage, élaboration de rôtis, brochettes…, conditionnement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expédition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08" y="3573016"/>
            <a:ext cx="2365765" cy="3561164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 descr="R:\Photothèque\Secteurs d'activités\Filière PDM\Pêche\mAREYAGE\EM3 08 FR Demarne 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9" y="3570776"/>
            <a:ext cx="5332684" cy="354470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80" y="3573016"/>
            <a:ext cx="2375040" cy="3561164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75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1700808"/>
            <a:ext cx="81369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fr-FR" sz="3200" dirty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mareyage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71600" y="2492896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150 espèces </a:t>
            </a:r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conditionnées</a:t>
            </a:r>
          </a:p>
          <a:p>
            <a:pPr marL="266700" algn="just">
              <a:buClr>
                <a:srgbClr val="1FA0D9"/>
              </a:buClr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(caisse, </a:t>
            </a:r>
            <a:r>
              <a:rPr lang="fr-FR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sous-vide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barquette, …) afin de répondre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 exigences de la grande distribution, </a:t>
            </a:r>
            <a:b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restauration et du négoce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R:\Photothèque\Secteurs d'activités\Filière PDM\VALERIE\Illustrations\PRODUITS\016fotoRouget en cais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96817"/>
            <a:ext cx="3147511" cy="2053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R:\Photothèque\Secteurs d'activités\Filière PDM\VALERIE\Illustrations\PRODUITS\017Merlan barquett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6" y="4896817"/>
            <a:ext cx="3152230" cy="2053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R:\Photothèque\Secteurs d'activités\Filière PDM\VALERIE\Illustrations\PRODUITS\019Lingue d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70" y="4896817"/>
            <a:ext cx="3152230" cy="2053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787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3523" y="1484784"/>
            <a:ext cx="7832893" cy="1068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fr-FR" sz="32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salaison maritime </a:t>
            </a:r>
          </a:p>
          <a:p>
            <a:pPr algn="r">
              <a:lnSpc>
                <a:spcPts val="2500"/>
              </a:lnSpc>
            </a:pP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savoir-faire ancestral et </a:t>
            </a:r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naturel</a:t>
            </a:r>
            <a:endParaRPr lang="fr-FR" sz="2400" dirty="0">
              <a:solidFill>
                <a:srgbClr val="1FA0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2500"/>
              </a:lnSpc>
            </a:pPr>
            <a:r>
              <a:rPr lang="fr-FR" sz="32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19" y="2276872"/>
            <a:ext cx="8712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produits appréciés et distribués dans toute la France :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Saumon et flétan fumés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Maquereau au poivre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Haddock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Kipper…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:\Photothèque\Secteurs d'activités\Filière PDM\VALERIE\Illustrations\SALAISON MARITIME\Fumage Hareng 21reto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8582"/>
          <a:stretch/>
        </p:blipFill>
        <p:spPr bwMode="auto">
          <a:xfrm>
            <a:off x="5852648" y="3626213"/>
            <a:ext cx="3309519" cy="334232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jcdavid.fr/wp-content/uploads/2014/03/RollmopsDouxGenièvreWambrechiesbanieresi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6" r="8551" b="15594"/>
          <a:stretch/>
        </p:blipFill>
        <p:spPr bwMode="auto">
          <a:xfrm>
            <a:off x="3165720" y="5385476"/>
            <a:ext cx="2614408" cy="161312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720" y="3626213"/>
            <a:ext cx="2611897" cy="17592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fficher l'image d'orig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/>
          <a:stretch/>
        </p:blipFill>
        <p:spPr bwMode="auto">
          <a:xfrm>
            <a:off x="-10004" y="4365103"/>
            <a:ext cx="3109403" cy="260343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47664" y="1484784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gamme traiteur </a:t>
            </a:r>
          </a:p>
          <a:p>
            <a:pPr algn="r"/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 </a:t>
            </a:r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innovant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7504" y="2420888"/>
            <a:ext cx="9036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écoute permanente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attentes du consommateur permet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lancer régulièrement de nouveaux produits :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sushis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verrines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tartinables</a:t>
            </a:r>
            <a:endParaRPr lang="fr-FR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soupes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charcuteries de la mer…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33" y="3356975"/>
            <a:ext cx="2699792" cy="359892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R:\Photothèque\Secteurs d'activités\Filière PDM\2ème transformation\OCEAN DELICES\Océandélices -ballotins_StJacque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39" y="5222178"/>
            <a:ext cx="2591679" cy="17267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:\Photothèque\Secteurs d'activités\Filière PDM\2ème transformation\OCEAN DELICES\Oceandélices - verrine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40" y="5222178"/>
            <a:ext cx="2591679" cy="17267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Afficher l'image d'orig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0"/>
          <a:stretch/>
        </p:blipFill>
        <p:spPr bwMode="auto">
          <a:xfrm>
            <a:off x="4900601" y="3654689"/>
            <a:ext cx="1470918" cy="151938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Afficher l'image d'orig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6"/>
          <a:stretch/>
        </p:blipFill>
        <p:spPr bwMode="auto">
          <a:xfrm>
            <a:off x="-116933" y="5217316"/>
            <a:ext cx="1286973" cy="17267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81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99238" y="1556792"/>
            <a:ext cx="6745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surgélation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21980" y="2348880"/>
            <a:ext cx="9165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nombreux produits surgelés sont fabriqués à </a:t>
            </a:r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Boulogne/Mer :</a:t>
            </a:r>
            <a:endParaRPr lang="fr-FR" sz="2400" dirty="0">
              <a:solidFill>
                <a:srgbClr val="1FA0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Poissons panés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Plats cuisinés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Poissons surgelés (en sachet, portion, sous film rétractable)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563" y="4233301"/>
            <a:ext cx="3635896" cy="272838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 descr="R:\Photothèque\Secteurs d'activités\Filière PDM\2ème transformation\Jacques MAES\2 Coquilles St-Jacques Jacques Maë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5"/>
          <a:stretch/>
        </p:blipFill>
        <p:spPr bwMode="auto">
          <a:xfrm>
            <a:off x="2105923" y="4233301"/>
            <a:ext cx="2058144" cy="273179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Afficher l'image d'orig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-21980" y="4233301"/>
            <a:ext cx="2152604" cy="273179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67" y="4233301"/>
            <a:ext cx="1869090" cy="270611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4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162880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Pôle crevettier</a:t>
            </a:r>
          </a:p>
          <a:p>
            <a:pPr algn="r"/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Pôle </a:t>
            </a: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cuisson de la crevette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46" y="2780928"/>
            <a:ext cx="2769662" cy="41691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7"/>
          <a:stretch/>
        </p:blipFill>
        <p:spPr bwMode="auto">
          <a:xfrm>
            <a:off x="-36512" y="3365299"/>
            <a:ext cx="3126172" cy="358477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60" y="4751197"/>
            <a:ext cx="3299486" cy="21996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60" y="2780928"/>
            <a:ext cx="3299486" cy="201531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8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1700808"/>
            <a:ext cx="7704856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900"/>
              </a:lnSpc>
            </a:pPr>
            <a:r>
              <a:rPr lang="fr-FR" sz="32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conserverie</a:t>
            </a:r>
          </a:p>
          <a:p>
            <a:pPr algn="r">
              <a:lnSpc>
                <a:spcPts val="2900"/>
              </a:lnSpc>
            </a:pPr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près </a:t>
            </a: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 siècle d’existence</a:t>
            </a:r>
          </a:p>
          <a:p>
            <a:pPr algn="r"/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3528" y="263691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12.000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tonnes de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poissons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 de boîtes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an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Dernier fabricant français de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PILCHARD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:\Photothèque\Secteurs d'activités\Filière PDM\2ème transformation\Conserverie\Conserverie JF_Delpierre_BDE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2"/>
          <a:stretch/>
        </p:blipFill>
        <p:spPr bwMode="auto">
          <a:xfrm>
            <a:off x="5636068" y="4221086"/>
            <a:ext cx="3617455" cy="27347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229451"/>
            <a:ext cx="4116787" cy="273476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 descr="http://www.delpierre-merettradition.fr/medias/photothequeproduit/phototheque/517-pilchards-harengs-ovale-la-tomate-hui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4849412"/>
            <a:ext cx="1872208" cy="12192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Afficher l'image d'orig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8" b="26676"/>
          <a:stretch/>
        </p:blipFill>
        <p:spPr bwMode="auto">
          <a:xfrm>
            <a:off x="3851921" y="6068687"/>
            <a:ext cx="1872208" cy="88716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5131" name="Picture 11" descr="Maquereaux 1/4 PL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569">
            <a:off x="3510444" y="3735616"/>
            <a:ext cx="2555161" cy="14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8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1556792"/>
            <a:ext cx="7119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coproduits</a:t>
            </a:r>
          </a:p>
          <a:p>
            <a:pPr algn="r"/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du poisson se valorise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2551544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50 % du poisson non consommés sont valorisés dans :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L’extraction de molécules marines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arômes pour l’industrie </a:t>
            </a:r>
            <a:b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agroalimentaire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cosmétiques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nutriments santé</a:t>
            </a:r>
          </a:p>
          <a:p>
            <a:pPr marL="714375" indent="-285750">
              <a:buClr>
                <a:srgbClr val="1FA0D9"/>
              </a:buClr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nutrition animale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36462"/>
            <a:ext cx="2267743" cy="341361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3" y="4344998"/>
            <a:ext cx="2946483" cy="196432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2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835696" y="5733256"/>
            <a:ext cx="730830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fr-FR" sz="2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outils performants</a:t>
            </a:r>
          </a:p>
          <a:p>
            <a:pPr algn="r">
              <a:lnSpc>
                <a:spcPts val="3500"/>
              </a:lnSpc>
            </a:pPr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dédiés au secteur des </a:t>
            </a:r>
            <a:r>
              <a:rPr lang="fr-FR" sz="2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PRODUITS DE LA MER</a:t>
            </a:r>
            <a:endParaRPr lang="fr-FR" sz="24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ccolade ouvrante 7"/>
          <p:cNvSpPr/>
          <p:nvPr/>
        </p:nvSpPr>
        <p:spPr>
          <a:xfrm>
            <a:off x="4572000" y="1478106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76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uée 9"/>
          <p:cNvSpPr/>
          <p:nvPr/>
        </p:nvSpPr>
        <p:spPr>
          <a:xfrm>
            <a:off x="2411760" y="3923763"/>
            <a:ext cx="4392488" cy="2169533"/>
          </a:xfrm>
          <a:prstGeom prst="donut">
            <a:avLst>
              <a:gd name="adj" fmla="val 11582"/>
            </a:avLst>
          </a:prstGeom>
          <a:gradFill flip="none" rotWithShape="1">
            <a:gsLst>
              <a:gs pos="0">
                <a:srgbClr val="93C8ED">
                  <a:tint val="66000"/>
                  <a:satMod val="160000"/>
                </a:srgbClr>
              </a:gs>
              <a:gs pos="50000">
                <a:srgbClr val="93C8ED">
                  <a:tint val="44500"/>
                  <a:satMod val="160000"/>
                </a:srgbClr>
              </a:gs>
              <a:gs pos="100000">
                <a:srgbClr val="93C8E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3568" y="1628800"/>
            <a:ext cx="784887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 smtClean="0">
                <a:solidFill>
                  <a:srgbClr val="0E9FDA"/>
                </a:solidFill>
                <a:latin typeface="Arial Narrow" panose="020B0606020202030204" pitchFamily="34" charset="0"/>
              </a:rPr>
              <a:t>La mise en place d’une stratégie globale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, pour :</a:t>
            </a:r>
          </a:p>
          <a:p>
            <a:pPr marL="534988" indent="-534988" algn="just">
              <a:spcAft>
                <a:spcPts val="600"/>
              </a:spcAft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S’adapter aux exigences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du consommateur,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à l’évolution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très rapide des marchés, de la concurrence, des techniques, des produits et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indent="-534988" algn="just">
              <a:spcAft>
                <a:spcPts val="600"/>
              </a:spcAft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Acquérir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partager, maîtriser, utiliser l’information, les savoirs et les mettre en commun pour pouvoir les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exploiter et les sublimer.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55954" y="593070"/>
            <a:ext cx="677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dirty="0" smtClean="0">
                <a:solidFill>
                  <a:srgbClr val="FF3399"/>
                </a:solidFill>
                <a:latin typeface="Arial Rounded MT Bold" panose="020F0704030504030204" pitchFamily="34" charset="0"/>
              </a:rPr>
              <a:t>Pourquoi ?</a:t>
            </a:r>
            <a:endParaRPr lang="fr-FR" sz="3600" dirty="0">
              <a:solidFill>
                <a:srgbClr val="FF33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47664" y="4690606"/>
            <a:ext cx="1872208" cy="369332"/>
          </a:xfrm>
          <a:prstGeom prst="rect">
            <a:avLst/>
          </a:prstGeom>
          <a:solidFill>
            <a:srgbClr val="0E9FD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ANIMATION</a:t>
            </a:r>
            <a:endParaRPr lang="fr-FR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71900" y="3923764"/>
            <a:ext cx="1872208" cy="369332"/>
          </a:xfrm>
          <a:prstGeom prst="rect">
            <a:avLst/>
          </a:prstGeom>
          <a:solidFill>
            <a:srgbClr val="0E9FD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>
                <a:latin typeface="Arial Rounded MT Bold" panose="020F0704030504030204" pitchFamily="34" charset="0"/>
              </a:rPr>
              <a:t>PROMOTION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724128" y="4675862"/>
            <a:ext cx="2232248" cy="369332"/>
          </a:xfrm>
          <a:prstGeom prst="rect">
            <a:avLst/>
          </a:prstGeom>
          <a:solidFill>
            <a:srgbClr val="0E9FD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>
                <a:latin typeface="Arial Rounded MT Bold" panose="020F0704030504030204" pitchFamily="34" charset="0"/>
              </a:rPr>
              <a:t>COMMUNICATION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3735" y="5631631"/>
            <a:ext cx="4788533" cy="923330"/>
          </a:xfrm>
          <a:prstGeom prst="rect">
            <a:avLst/>
          </a:prstGeom>
          <a:solidFill>
            <a:srgbClr val="201746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AVEC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POUR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professionnels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l’ensemble de la filière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produits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mer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Boulogne-sur-Mer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80" y="4518684"/>
            <a:ext cx="1053017" cy="10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6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177281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 espèces différentes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débarquées et vendues chaque jour :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9174" y="2296036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8.000 m² d’entreposage réfrigéré</a:t>
            </a:r>
          </a:p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Vente en criée ou de gré à gré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48712" y="622429"/>
            <a:ext cx="673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36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HALLE A MAREE, </a:t>
            </a:r>
            <a:r>
              <a:rPr lang="fr-FR" sz="3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fr-FR" sz="36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CRIEE</a:t>
            </a:r>
            <a:endParaRPr lang="fr-FR" sz="36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528" y="3471391"/>
            <a:ext cx="838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</a:t>
            </a:r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80 entreprises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agrées en tant qu’acheteur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30991"/>
            <a:ext cx="5652120" cy="28264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25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3528" y="2276872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Station de lavage 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caisses à poissons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3501007"/>
            <a:ext cx="388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 million d’emballages nettoyés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 année</a:t>
            </a:r>
            <a:b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Assure une hygiène sans faille pour les navires locaux</a:t>
            </a:r>
          </a:p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endParaRPr lang="fr-F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49439" y="548680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 à COFFRES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2420888"/>
            <a:ext cx="4257675" cy="45815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8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2823319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gare routière de marée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plus importante d’Europe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3265886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11.000 m², 112 portes de chargement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78800" y="543440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kern="1100" spc="-11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LOGISTIQUE</a:t>
            </a:r>
            <a:r>
              <a:rPr lang="fr-FR" sz="3600" kern="1100" spc="-11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kern="1100" spc="-11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3600" kern="1100" spc="-11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ENTREPOSAGE</a:t>
            </a:r>
            <a:endParaRPr lang="fr-FR" sz="3600" kern="1100" spc="-11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1844824"/>
            <a:ext cx="832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Principale plateforme européenne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distribution de produits de la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 avec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trafic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annuel estimé à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3861048"/>
            <a:ext cx="8927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250.000 m</a:t>
            </a:r>
            <a:r>
              <a:rPr lang="fr-FR" sz="2400" baseline="300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d’entreposage frigorifique soit 55.000 palettes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R:\Photothèque\infrastructures\gare de maree\122I2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509120"/>
            <a:ext cx="9288029" cy="2689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13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74744" y="265457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 salariés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une compétence vieille de 40 ans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78800" y="543440"/>
            <a:ext cx="7128792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fr-FR" sz="3600" kern="1100" spc="-11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fr-FR" sz="3600" kern="1100" spc="-11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kern="1100" spc="-11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br>
              <a:rPr lang="fr-FR" sz="3600" kern="1100" spc="-11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kern="1100" spc="-11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REPARATION NAVALES</a:t>
            </a:r>
            <a:endParaRPr lang="fr-FR" sz="3600" kern="1100" spc="-11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24812" y="184482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savoir-faire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reconnu internationalement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74744" y="3429000"/>
            <a:ext cx="4273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ARPEGE,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chalutier de </a:t>
            </a:r>
          </a:p>
          <a:p>
            <a:pPr algn="just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pêche au concept  écologique (diesel-électrique)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45125"/>
            <a:ext cx="3178076" cy="42367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01" y="4941168"/>
            <a:ext cx="3430851" cy="201925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9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051721" y="6004103"/>
            <a:ext cx="691276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fr-FR" sz="32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pêche </a:t>
            </a:r>
            <a:r>
              <a:rPr lang="fr-FR" sz="32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durable</a:t>
            </a:r>
            <a:r>
              <a:rPr lang="fr-FR" sz="32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32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  <a:endParaRPr lang="fr-FR" sz="32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ccolade ouvrante 7"/>
          <p:cNvSpPr/>
          <p:nvPr/>
        </p:nvSpPr>
        <p:spPr>
          <a:xfrm>
            <a:off x="4572000" y="1478106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60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378800" y="622429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kern="1100" spc="-11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PRESERVER LA RESSOURCE</a:t>
            </a:r>
            <a:endParaRPr lang="fr-FR" sz="3600" kern="1100" spc="-11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139952" y="2219380"/>
            <a:ext cx="4821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NAUSICAA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fr-FR" sz="24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mer,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sensibilise le public à une meilleure gestion des océans et de leurs ressources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27584" y="4433044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 GOODFISH, </a:t>
            </a:r>
          </a:p>
          <a:p>
            <a:pPr algn="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sensibilise le public </a:t>
            </a:r>
          </a:p>
          <a:p>
            <a:pPr algn="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les professionnels </a:t>
            </a:r>
          </a:p>
          <a:p>
            <a:pPr algn="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l’importance de la consommation durable </a:t>
            </a:r>
          </a:p>
          <a:p>
            <a:pPr algn="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produits de la mer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 descr="Poster Mr Goodfish été 201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59" y="4293096"/>
            <a:ext cx="3576903" cy="268267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41" y="1983097"/>
            <a:ext cx="3038416" cy="202196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91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339751" y="6004103"/>
            <a:ext cx="6823273" cy="56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fr-FR" sz="32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filière</a:t>
            </a:r>
            <a:r>
              <a:rPr lang="fr-FR" sz="32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tournée vers l’</a:t>
            </a:r>
            <a:r>
              <a:rPr lang="fr-FR" sz="32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AVENIR</a:t>
            </a:r>
            <a:endParaRPr lang="fr-FR" sz="32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ccolade ouvrante 7"/>
          <p:cNvSpPr/>
          <p:nvPr/>
        </p:nvSpPr>
        <p:spPr>
          <a:xfrm>
            <a:off x="4572000" y="1478106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62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2894241"/>
            <a:ext cx="7680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Campus de la mer et de l’environnement littoral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structure rassemblant tous les acteurs du R&amp;D </a:t>
            </a:r>
            <a:b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Boulogne-sur-Mer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78800" y="543440"/>
            <a:ext cx="7128792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fr-FR" sz="3400" kern="1100" spc="-11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RECHERCHE</a:t>
            </a:r>
            <a:r>
              <a:rPr lang="fr-FR" sz="3400" kern="1100" spc="-11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kern="1100" spc="-11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  <a:p>
            <a:pPr algn="r">
              <a:lnSpc>
                <a:spcPts val="3000"/>
              </a:lnSpc>
            </a:pPr>
            <a:r>
              <a:rPr lang="fr-FR" sz="3400" kern="1100" spc="-11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DEVELOPPEMENT</a:t>
            </a:r>
            <a:r>
              <a:rPr lang="fr-FR" sz="3400" kern="1100" spc="-11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kern="1100" spc="-11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fr-FR" sz="3400" kern="1100" spc="-11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lang="fr-FR" sz="3400" kern="1100" spc="-11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26734" y="1844824"/>
            <a:ext cx="768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err="1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Aquimer</a:t>
            </a:r>
            <a:r>
              <a:rPr lang="fr-FR" sz="2400" dirty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pôle de compétitivité national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dédié à la filière des produits aquatiques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27585" y="4351505"/>
            <a:ext cx="4608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 </a:t>
            </a:r>
            <a:r>
              <a:rPr lang="fr-FR" sz="2400" dirty="0" err="1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Capécure</a:t>
            </a:r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2020, </a:t>
            </a:r>
          </a:p>
          <a:p>
            <a:pPr algn="just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qui mène un réflexion collective sur les enjeux majeurs auxquels les professionnels de la pêche feront face dans les </a:t>
            </a:r>
            <a:b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prochaines années.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R:\Photothèque\Secteurs d'activités\R&amp;D formation\recherch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19" y="4245054"/>
            <a:ext cx="2716081" cy="27123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4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2996952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FA0D9"/>
              </a:buClr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comprend :</a:t>
            </a:r>
          </a:p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incubateur</a:t>
            </a:r>
          </a:p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pépinière</a:t>
            </a:r>
          </a:p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atelier-relais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87624" y="548680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kern="1100" spc="-11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HALIOCAP</a:t>
            </a:r>
            <a:endParaRPr lang="fr-FR" sz="4400" kern="1100" spc="-11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27584" y="184482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Locaux </a:t>
            </a:r>
            <a:r>
              <a:rPr lang="fr-FR" sz="24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dédiés aux porteur d’idées et aux jeunes entreprises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filière souhaitant se développer 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4962267"/>
            <a:ext cx="3760117" cy="20111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171584"/>
            <a:ext cx="3332163" cy="1801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 descr="R:\Photothèque\CAB\Boulogne sur mer\haliocap\DSCN54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013" y="4197281"/>
            <a:ext cx="2082653" cy="277611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3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71601" y="2645043"/>
            <a:ext cx="8270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Lycée professionnel maritime</a:t>
            </a:r>
          </a:p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de formation des produits de la mer et de la terre</a:t>
            </a:r>
          </a:p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L’IUP – IUT de l’Université du Littoral Côte d’Opale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78800" y="543440"/>
            <a:ext cx="7009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kern="1100" spc="-11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fr-FR" sz="4400" kern="1100" spc="-11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1844824"/>
            <a:ext cx="863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métiers de la mer et du poisson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s’apprennent à </a:t>
            </a:r>
            <a:b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Boulogne-sur-Mer :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8283" y="4221088"/>
            <a:ext cx="868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ssurant à la filière </a:t>
            </a:r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 main d’œuvre qualifiée et spécialisée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941167"/>
            <a:ext cx="3423116" cy="211075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64" y="4941167"/>
            <a:ext cx="3120246" cy="211075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 descr="R:\Photothèque\Secteurs d'activités\Filière PDM\VALERIE\Illustrations\SALONS\CAP MER 2015\Photos\sans titre-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68" y="4941166"/>
            <a:ext cx="3103895" cy="20657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55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55954" y="634597"/>
            <a:ext cx="656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dirty="0" smtClean="0">
                <a:solidFill>
                  <a:srgbClr val="000066"/>
                </a:solidFill>
                <a:latin typeface="CoconOT-Light" pitchFamily="50" charset="0"/>
              </a:rPr>
              <a:t> </a:t>
            </a:r>
            <a:r>
              <a:rPr lang="fr-FR" sz="3600" dirty="0" smtClean="0">
                <a:solidFill>
                  <a:srgbClr val="FF3399"/>
                </a:solidFill>
                <a:latin typeface="Arial Rounded MT Bold" panose="020F0704030504030204" pitchFamily="34" charset="0"/>
              </a:rPr>
              <a:t>Un Comité de pilotage</a:t>
            </a:r>
            <a:endParaRPr lang="fr-FR" sz="3600" dirty="0">
              <a:solidFill>
                <a:srgbClr val="FF33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9632" y="1700808"/>
            <a:ext cx="648072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Y sont représentées, </a:t>
            </a:r>
            <a:r>
              <a:rPr lang="fr-FR" sz="2000" dirty="0">
                <a:solidFill>
                  <a:srgbClr val="0E9FDA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les activités de </a:t>
            </a:r>
            <a:r>
              <a:rPr lang="fr-FR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:</a:t>
            </a:r>
          </a:p>
          <a:p>
            <a:pPr marL="534988" indent="-534988"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>
                <a:solidFill>
                  <a:srgbClr val="0E9F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pêche,</a:t>
            </a:r>
          </a:p>
          <a:p>
            <a:pPr marL="534988" indent="-534988"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>
                <a:solidFill>
                  <a:srgbClr val="0E9F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mareyage,</a:t>
            </a:r>
          </a:p>
          <a:p>
            <a:pPr marL="534988" indent="-534988"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>
                <a:solidFill>
                  <a:srgbClr val="0E9F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gamme traiteur,</a:t>
            </a:r>
          </a:p>
          <a:p>
            <a:pPr marL="534988" indent="-534988"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>
                <a:solidFill>
                  <a:srgbClr val="0E9F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salaison maritime,</a:t>
            </a:r>
          </a:p>
          <a:p>
            <a:pPr marL="534988" indent="-534988"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>
                <a:solidFill>
                  <a:srgbClr val="0E9F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conserverie, </a:t>
            </a:r>
          </a:p>
          <a:p>
            <a:pPr marL="534988" indent="-534988"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>
                <a:solidFill>
                  <a:srgbClr val="0E9F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surgélation,</a:t>
            </a:r>
          </a:p>
          <a:p>
            <a:pPr marL="534988" indent="-534988"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>
                <a:solidFill>
                  <a:srgbClr val="0E9F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coproduits,</a:t>
            </a:r>
          </a:p>
          <a:p>
            <a:pPr marL="534988" indent="-534988"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>
                <a:solidFill>
                  <a:srgbClr val="0E9F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pôle crevettier,</a:t>
            </a:r>
          </a:p>
          <a:p>
            <a:pPr marL="534988" indent="-534988"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>
                <a:solidFill>
                  <a:srgbClr val="0E9F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logistique</a:t>
            </a:r>
          </a:p>
          <a:p>
            <a:pPr marL="534988" indent="-534988">
              <a:buClr>
                <a:srgbClr val="0E9FDA"/>
              </a:buClr>
              <a:buFont typeface="Wingdings 2" panose="05020102010507070707" pitchFamily="18" charset="2"/>
              <a:buChar char=""/>
            </a:pPr>
            <a:r>
              <a:rPr lang="fr-FR" dirty="0">
                <a:solidFill>
                  <a:srgbClr val="0E9F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consommation durable. 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comité se réunit chaque mois, dresse l’état des lieux des actions menées et se prononce sur les projets envisagés.</a:t>
            </a:r>
          </a:p>
        </p:txBody>
      </p:sp>
    </p:spTree>
    <p:extLst>
      <p:ext uri="{BB962C8B-B14F-4D97-AF65-F5344CB8AC3E}">
        <p14:creationId xmlns:p14="http://schemas.microsoft.com/office/powerpoint/2010/main" val="356079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4003322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Boulogne-sur-mer</a:t>
            </a:r>
            <a:r>
              <a:rPr lang="fr-F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mer en direct</a:t>
            </a:r>
            <a:endParaRPr 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07704" y="62068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Merci de votre attention</a:t>
            </a:r>
            <a:endParaRPr lang="fr-FR" sz="36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82492"/>
            <a:ext cx="4032448" cy="142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29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80097" y="2136079"/>
            <a:ext cx="7149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400" b="1" baseline="30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 de pêche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France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80097" y="2924944"/>
            <a:ext cx="7261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400" b="1" baseline="300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Centre </a:t>
            </a:r>
            <a:r>
              <a:rPr lang="fr-FR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européen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transformation et de commercialisation des </a:t>
            </a:r>
            <a:r>
              <a:rPr lang="fr-FR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PRODUITS DE LA MER</a:t>
            </a:r>
            <a:endParaRPr lang="fr-FR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80097" y="4149080"/>
            <a:ext cx="7293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BOULOGNE-SUR-MER,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point de rencontre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zones de pêche  et des marchés de consommation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84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835696" y="5589240"/>
            <a:ext cx="730830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fr-FR" sz="36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 les activités</a:t>
            </a:r>
          </a:p>
          <a:p>
            <a:pPr algn="r">
              <a:lnSpc>
                <a:spcPts val="4000"/>
              </a:lnSpc>
            </a:pPr>
            <a:r>
              <a:rPr lang="fr-FR" sz="3600" dirty="0" smtClean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>
                <a:solidFill>
                  <a:srgbClr val="1FA0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regroupées </a:t>
            </a:r>
            <a:r>
              <a:rPr lang="fr-FR" sz="36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UN MEME SITE</a:t>
            </a:r>
            <a:endParaRPr lang="fr-FR" sz="36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ccolade ouvrante 7"/>
          <p:cNvSpPr/>
          <p:nvPr/>
        </p:nvSpPr>
        <p:spPr>
          <a:xfrm>
            <a:off x="4572000" y="1478106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141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Photothèque\Secteurs d'activités\Filière PDM\VALERIE\Illustrations\BATEAUX\DSCN86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9" b="20191"/>
          <a:stretch/>
        </p:blipFill>
        <p:spPr bwMode="auto">
          <a:xfrm>
            <a:off x="-36512" y="2403182"/>
            <a:ext cx="9180512" cy="4554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547664" y="1367190"/>
            <a:ext cx="661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flottille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près de </a:t>
            </a:r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150 bateaux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491880" y="1844823"/>
            <a:ext cx="7224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Fileyeur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PECHE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51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8" b="18454"/>
          <a:stretch/>
        </p:blipFill>
        <p:spPr bwMode="auto">
          <a:xfrm>
            <a:off x="-107776" y="2458528"/>
            <a:ext cx="9251777" cy="451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547664" y="1367190"/>
            <a:ext cx="661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flottille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près de </a:t>
            </a:r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150 bateaux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491881" y="1844823"/>
            <a:ext cx="565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Coquillard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PECHE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b="20211"/>
          <a:stretch/>
        </p:blipFill>
        <p:spPr bwMode="auto">
          <a:xfrm>
            <a:off x="-36513" y="2492896"/>
            <a:ext cx="9180513" cy="449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547664" y="1367190"/>
            <a:ext cx="661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flottille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près de </a:t>
            </a:r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150 bateaux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31840" y="1844823"/>
            <a:ext cx="6012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Chalutier artisanal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PECHE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0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:\Photothèque\Secteurs d'activités\Filière PDM\VALERIE\Photos estelle 2\bateau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 b="17945"/>
          <a:stretch/>
        </p:blipFill>
        <p:spPr bwMode="auto">
          <a:xfrm>
            <a:off x="-31510" y="2484408"/>
            <a:ext cx="9160163" cy="4475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547664" y="1367190"/>
            <a:ext cx="661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flottille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près de </a:t>
            </a:r>
            <a:r>
              <a:rPr lang="fr-FR" sz="2400" dirty="0" smtClean="0">
                <a:solidFill>
                  <a:srgbClr val="2019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150 bateaux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31840" y="1844823"/>
            <a:ext cx="6012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FA0D9"/>
              </a:buClr>
              <a:buFont typeface="Wingdings" panose="05000000000000000000" pitchFamily="2" charset="2"/>
              <a:buChar char="Ü"/>
            </a:pPr>
            <a:r>
              <a:rPr lang="fr-FR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Pêche hauturière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48712" y="543441"/>
            <a:ext cx="6514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400" dirty="0" smtClean="0">
                <a:solidFill>
                  <a:srgbClr val="2019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4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PECHE</a:t>
            </a:r>
            <a:endParaRPr lang="fr-FR" sz="4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4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768</Words>
  <Application>Microsoft Office PowerPoint</Application>
  <PresentationFormat>Affichage à l'écran (4:3)</PresentationFormat>
  <Paragraphs>146</Paragraphs>
  <Slides>30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v.seys</dc:creator>
  <cp:lastModifiedBy>Valérie Rioust</cp:lastModifiedBy>
  <cp:revision>67</cp:revision>
  <cp:lastPrinted>2016-02-24T09:40:33Z</cp:lastPrinted>
  <dcterms:created xsi:type="dcterms:W3CDTF">2016-02-19T07:46:18Z</dcterms:created>
  <dcterms:modified xsi:type="dcterms:W3CDTF">2017-03-23T14:31:23Z</dcterms:modified>
</cp:coreProperties>
</file>